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825" r:id="rId5"/>
    <p:sldMasterId id="2147483849" r:id="rId6"/>
    <p:sldMasterId id="2147483813" r:id="rId7"/>
    <p:sldMasterId id="2147483837" r:id="rId8"/>
  </p:sldMasterIdLst>
  <p:notesMasterIdLst>
    <p:notesMasterId r:id="rId27"/>
  </p:notesMasterIdLst>
  <p:handoutMasterIdLst>
    <p:handoutMasterId r:id="rId28"/>
  </p:handoutMasterIdLst>
  <p:sldIdLst>
    <p:sldId id="331" r:id="rId9"/>
    <p:sldId id="329" r:id="rId10"/>
    <p:sldId id="369" r:id="rId11"/>
    <p:sldId id="370" r:id="rId12"/>
    <p:sldId id="336" r:id="rId13"/>
    <p:sldId id="337" r:id="rId14"/>
    <p:sldId id="338" r:id="rId15"/>
    <p:sldId id="356" r:id="rId16"/>
    <p:sldId id="361" r:id="rId17"/>
    <p:sldId id="360" r:id="rId18"/>
    <p:sldId id="371" r:id="rId19"/>
    <p:sldId id="372" r:id="rId20"/>
    <p:sldId id="373" r:id="rId21"/>
    <p:sldId id="374" r:id="rId22"/>
    <p:sldId id="376" r:id="rId23"/>
    <p:sldId id="367" r:id="rId24"/>
    <p:sldId id="377" r:id="rId25"/>
    <p:sldId id="379" r:id="rId26"/>
  </p:sldIdLst>
  <p:sldSz cx="9144000" cy="5143500" type="screen16x9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91">
          <p15:clr>
            <a:srgbClr val="A4A3A4"/>
          </p15:clr>
        </p15:guide>
        <p15:guide id="3" orient="horz" pos="854">
          <p15:clr>
            <a:srgbClr val="A4A3A4"/>
          </p15:clr>
        </p15:guide>
        <p15:guide id="4" orient="horz" pos="821">
          <p15:clr>
            <a:srgbClr val="A4A3A4"/>
          </p15:clr>
        </p15:guide>
        <p15:guide id="5" orient="horz" pos="3049">
          <p15:clr>
            <a:srgbClr val="A4A3A4"/>
          </p15:clr>
        </p15:guide>
        <p15:guide id="6" orient="horz" pos="3151">
          <p15:clr>
            <a:srgbClr val="A4A3A4"/>
          </p15:clr>
        </p15:guide>
        <p15:guide id="7" pos="2880">
          <p15:clr>
            <a:srgbClr val="A4A3A4"/>
          </p15:clr>
        </p15:guide>
        <p15:guide id="8" pos="476">
          <p15:clr>
            <a:srgbClr val="A4A3A4"/>
          </p15:clr>
        </p15:guide>
        <p15:guide id="9" pos="5193">
          <p15:clr>
            <a:srgbClr val="A4A3A4"/>
          </p15:clr>
        </p15:guide>
        <p15:guide id="10" pos="546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6D"/>
    <a:srgbClr val="475E9F"/>
    <a:srgbClr val="435997"/>
    <a:srgbClr val="FFFF6D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899"/>
    <p:restoredTop sz="94660"/>
  </p:normalViewPr>
  <p:slideViewPr>
    <p:cSldViewPr showGuides="1">
      <p:cViewPr varScale="1">
        <p:scale>
          <a:sx n="86" d="100"/>
          <a:sy n="86" d="100"/>
        </p:scale>
        <p:origin x="192" y="78"/>
      </p:cViewPr>
      <p:guideLst>
        <p:guide orient="horz" pos="1620"/>
        <p:guide orient="horz" pos="191"/>
        <p:guide orient="horz" pos="854"/>
        <p:guide orient="horz" pos="821"/>
        <p:guide orient="horz" pos="3049"/>
        <p:guide orient="horz" pos="3151"/>
        <p:guide pos="2880"/>
        <p:guide pos="476"/>
        <p:guide pos="5193"/>
        <p:guide pos="546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3822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181ED-D19C-4114-81E9-437618932C9E}" type="datetimeFigureOut">
              <a:rPr lang="fr-FR" smtClean="0"/>
              <a:t>20/10/2026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974224-5811-445A-AD61-7596C32D78D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2355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20/10/2026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496350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/>
              <a:t>2026-2027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4963500"/>
            <a:ext cx="180000" cy="180000"/>
          </a:xfrm>
          <a:prstGeom prst="rect">
            <a:avLst/>
          </a:prstGeo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8" name="Image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250" y="301420"/>
            <a:ext cx="2764963" cy="20254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0" y="0"/>
            <a:ext cx="180000" cy="180000"/>
          </a:xfrm>
          <a:ln>
            <a:solidFill>
              <a:schemeClr val="tx1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 bwMode="gray">
          <a:xfrm>
            <a:off x="7614000" y="4783500"/>
            <a:ext cx="1278480" cy="360000"/>
          </a:xfrm>
        </p:spPr>
        <p:txBody>
          <a:bodyPr/>
          <a:lstStyle>
            <a:lvl1pPr>
              <a:defRPr>
                <a:solidFill>
                  <a:srgbClr val="435997"/>
                </a:solidFill>
                <a:latin typeface="Marianne" panose="02000000000000000000" pitchFamily="2" charset="0"/>
              </a:defRPr>
            </a:lvl1pPr>
          </a:lstStyle>
          <a:p>
            <a:pPr algn="r"/>
            <a:r>
              <a:rPr lang="fr-FR" cap="all"/>
              <a:t>2026-2027</a:t>
            </a:r>
            <a:endParaRPr lang="fr-FR" cap="all" dirty="0"/>
          </a:p>
        </p:txBody>
      </p:sp>
      <p:pic>
        <p:nvPicPr>
          <p:cNvPr id="9" name="Image 8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4194" y="309672"/>
            <a:ext cx="1636511" cy="11988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39045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rgbClr val="435997"/>
                </a:solidFill>
                <a:latin typeface="Marianne" panose="02000000000000000000" pitchFamily="2" charset="0"/>
              </a:defRPr>
            </a:lvl1pPr>
          </a:lstStyle>
          <a:p>
            <a:pPr algn="r"/>
            <a:r>
              <a:rPr lang="fr-FR" cap="all"/>
              <a:t>2026-2027</a:t>
            </a:r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641030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1058682"/>
            <a:ext cx="9144000" cy="4084818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algn="ctr">
              <a:defRPr cap="all" baseline="0"/>
            </a:lvl1pPr>
          </a:lstStyle>
          <a:p>
            <a:r>
              <a:rPr lang="fr-FR" dirty="0"/>
              <a:t>Sélectionner l’icône pour insérer une image, </a:t>
            </a:r>
            <a:br>
              <a:rPr lang="fr-FR" dirty="0"/>
            </a:br>
            <a:r>
              <a:rPr lang="fr-FR" dirty="0"/>
              <a:t>puis disposer l’image en arrière plan </a:t>
            </a:r>
            <a:br>
              <a:rPr lang="fr-FR" dirty="0"/>
            </a:br>
            <a:r>
              <a:rPr lang="fr-FR" dirty="0"/>
              <a:t>(Sélectionner l’image avec le bouton droit de la souris / </a:t>
            </a:r>
            <a:br>
              <a:rPr lang="fr-FR" dirty="0"/>
            </a:br>
            <a:r>
              <a:rPr lang="fr-FR" dirty="0"/>
              <a:t>Mettre à l’arrière plan)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 bwMode="gray">
          <a:xfrm>
            <a:off x="359999" y="738000"/>
            <a:ext cx="8424000" cy="4046400"/>
          </a:xfrm>
          <a:custGeom>
            <a:avLst/>
            <a:gdLst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8424000 w 8424000"/>
              <a:gd name="connsiteY2" fmla="*/ 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  <a:gd name="connsiteX2" fmla="*/ 0 w 8424000"/>
              <a:gd name="connsiteY2" fmla="*/ 40 h 4046400"/>
              <a:gd name="connsiteX3" fmla="*/ 8424000 w 8424000"/>
              <a:gd name="connsiteY3" fmla="*/ 0 h 4046400"/>
              <a:gd name="connsiteX4" fmla="*/ 8424000 w 8424000"/>
              <a:gd name="connsiteY4" fmla="*/ 4046400 h 4046400"/>
              <a:gd name="connsiteX0" fmla="*/ 8424000 w 8424000"/>
              <a:gd name="connsiteY0" fmla="*/ 4046400 h 4046400"/>
              <a:gd name="connsiteX1" fmla="*/ 0 w 8424000"/>
              <a:gd name="connsiteY1" fmla="*/ 4046360 h 404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424000" h="4046400" stroke="0" extrusionOk="0">
                <a:moveTo>
                  <a:pt x="8424000" y="4046400"/>
                </a:moveTo>
                <a:lnTo>
                  <a:pt x="0" y="4046360"/>
                </a:lnTo>
                <a:lnTo>
                  <a:pt x="0" y="40"/>
                </a:lnTo>
                <a:cubicBezTo>
                  <a:pt x="0" y="18"/>
                  <a:pt x="3771553" y="0"/>
                  <a:pt x="8424000" y="0"/>
                </a:cubicBezTo>
                <a:lnTo>
                  <a:pt x="8424000" y="4046400"/>
                </a:lnTo>
                <a:close/>
              </a:path>
              <a:path w="8424000" h="4046400" fill="none">
                <a:moveTo>
                  <a:pt x="8424000" y="4046400"/>
                </a:moveTo>
                <a:lnTo>
                  <a:pt x="0" y="4046360"/>
                </a:lnTo>
              </a:path>
            </a:pathLst>
          </a:custGeom>
          <a:ln w="10160">
            <a:solidFill>
              <a:schemeClr val="tx1"/>
            </a:solidFill>
          </a:ln>
        </p:spPr>
        <p:txBody>
          <a:bodyPr lIns="0" bIns="360000" anchor="ctr" anchorCtr="0"/>
          <a:lstStyle>
            <a:lvl1pPr marL="0" indent="0">
              <a:buFont typeface="+mj-lt"/>
              <a:buNone/>
              <a:defRPr sz="325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rgbClr val="435997"/>
                </a:solidFill>
                <a:latin typeface="Marianne" panose="02000000000000000000" pitchFamily="2" charset="0"/>
              </a:defRPr>
            </a:lvl1pPr>
          </a:lstStyle>
          <a:p>
            <a:pPr algn="r"/>
            <a:r>
              <a:rPr lang="fr-FR" cap="all"/>
              <a:t>2026-2027</a:t>
            </a:r>
            <a:endParaRPr lang="fr-FR" cap="all" dirty="0"/>
          </a:p>
        </p:txBody>
      </p:sp>
    </p:spTree>
    <p:extLst>
      <p:ext uri="{BB962C8B-B14F-4D97-AF65-F5344CB8AC3E}">
        <p14:creationId xmlns:p14="http://schemas.microsoft.com/office/powerpoint/2010/main" val="1908596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3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359999" y="900000"/>
            <a:ext cx="8424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2026-2027</a:t>
            </a:r>
            <a:endParaRPr lang="fr-FR" cap="all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>
          <a:xfrm>
            <a:off x="360000" y="4783500"/>
            <a:ext cx="5904000" cy="36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>
          <a:xfrm>
            <a:off x="6264000" y="4783500"/>
            <a:ext cx="1350000" cy="360000"/>
          </a:xfrm>
          <a:prstGeom prst="rect">
            <a:avLst/>
          </a:prstGeom>
        </p:spPr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108000" indent="-108000" algn="r">
              <a:spcAft>
                <a:spcPts val="0"/>
              </a:spcAft>
              <a:buFont typeface="+mj-lt"/>
              <a:buAutoNum type="arabicPeriod"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lvl="0"/>
            <a:r>
              <a:rPr lang="fr-FR" dirty="0"/>
              <a:t>Titre</a:t>
            </a:r>
          </a:p>
          <a:p>
            <a:pPr lvl="1"/>
            <a:r>
              <a:rPr lang="fr-FR" dirty="0"/>
              <a:t>Sous-titre</a:t>
            </a:r>
          </a:p>
        </p:txBody>
      </p:sp>
      <p:sp>
        <p:nvSpPr>
          <p:cNvPr id="12" name="Espace réservé du texte 11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59999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3" name="Espace réservé du texte 11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3312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4" name="Espace réservé du texte 11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264000" y="1836000"/>
            <a:ext cx="2520000" cy="25740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840454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pPr algn="r"/>
            <a:r>
              <a:rPr lang="fr-FR" cap="all"/>
              <a:t>2026-2027</a:t>
            </a:r>
            <a:endParaRPr lang="fr-FR" cap="all" dirty="0"/>
          </a:p>
        </p:txBody>
      </p:sp>
      <p:sp>
        <p:nvSpPr>
          <p:cNvPr id="15" name="Espace réservé du texte 9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312000" y="180000"/>
            <a:ext cx="5472000" cy="3600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50" b="1"/>
            </a:lvl1pPr>
            <a:lvl2pPr marL="108000" indent="-108000" algn="r">
              <a:spcBef>
                <a:spcPts val="0"/>
              </a:spcBef>
              <a:spcAft>
                <a:spcPts val="0"/>
              </a:spcAft>
              <a:buFont typeface="+mj-lt"/>
              <a:buAutoNum type="alphaLcPeriod"/>
              <a:defRPr sz="750"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435997"/>
                </a:solidFill>
                <a:effectLst/>
                <a:uLnTx/>
                <a:uFillTx/>
                <a:latin typeface="Marianne" panose="02000000000000000000" pitchFamily="2" charset="0"/>
                <a:ea typeface="+mn-ea"/>
                <a:cs typeface="+mn-cs"/>
              </a:rPr>
              <a:t>Valider les demandes d’orientation</a:t>
            </a:r>
          </a:p>
          <a:p>
            <a:pPr lvl="0"/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10192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30795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4294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6019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71093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31710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248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9091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57610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6262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6218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813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5249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747749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66940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2880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1237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295141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620823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514990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644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0916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59351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71712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5036840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25649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00505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050247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89317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976851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07178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23536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15029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29317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49095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798628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54924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98930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681077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45473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11183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30042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529507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9330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359999" y="900000"/>
            <a:ext cx="8424000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359999" y="1836000"/>
            <a:ext cx="8424000" cy="257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7614000" y="4783500"/>
            <a:ext cx="1170000" cy="3600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750" b="1">
                <a:solidFill>
                  <a:srgbClr val="435997"/>
                </a:solidFill>
                <a:latin typeface="Marianne" panose="02000000000000000000" pitchFamily="2" charset="0"/>
              </a:defRPr>
            </a:lvl1pPr>
          </a:lstStyle>
          <a:p>
            <a:pPr algn="r"/>
            <a:r>
              <a:rPr lang="fr-FR" cap="all"/>
              <a:t>2026-2027</a:t>
            </a:r>
            <a:endParaRPr lang="fr-FR" cap="all" dirty="0"/>
          </a:p>
        </p:txBody>
      </p:sp>
      <p:pic>
        <p:nvPicPr>
          <p:cNvPr id="9" name="Image 8"/>
          <p:cNvPicPr/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67316"/>
            <a:ext cx="984986" cy="721536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2" r:id="rId2"/>
    <p:sldLayoutId id="2147483810" r:id="rId3"/>
    <p:sldLayoutId id="2147483811" r:id="rId4"/>
    <p:sldLayoutId id="2147483809" r:id="rId5"/>
    <p:sldLayoutId id="2147483798" r:id="rId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5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500"/>
        </a:spcAft>
        <a:buFont typeface="Arial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252000" indent="-720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itchFamily="34" charset="0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2pPr>
      <a:lvl3pPr marL="43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3pPr>
      <a:lvl4pPr marL="612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50" kern="1200">
          <a:solidFill>
            <a:schemeClr val="tx1"/>
          </a:solidFill>
          <a:latin typeface="+mn-lt"/>
          <a:ea typeface="+mn-ea"/>
          <a:cs typeface="+mn-cs"/>
        </a:defRPr>
      </a:lvl4pPr>
      <a:lvl5pPr marL="828000" indent="-72000" algn="l" defTabSz="914400" rtl="0" eaLnBrk="1" latinLnBrk="0" hangingPunct="1">
        <a:lnSpc>
          <a:spcPct val="100000"/>
        </a:lnSpc>
        <a:spcBef>
          <a:spcPts val="100"/>
        </a:spcBef>
        <a:spcAft>
          <a:spcPts val="100"/>
        </a:spcAft>
        <a:buSzPct val="100000"/>
        <a:buFont typeface="Arial" pitchFamily="34" charset="0"/>
        <a:buChar char="•"/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53BB5-0874-428D-BE6F-E5C93DDEEC5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077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6" r:id="rId1"/>
    <p:sldLayoutId id="2147483827" r:id="rId2"/>
    <p:sldLayoutId id="2147483828" r:id="rId3"/>
    <p:sldLayoutId id="2147483829" r:id="rId4"/>
    <p:sldLayoutId id="2147483830" r:id="rId5"/>
    <p:sldLayoutId id="2147483831" r:id="rId6"/>
    <p:sldLayoutId id="2147483832" r:id="rId7"/>
    <p:sldLayoutId id="2147483833" r:id="rId8"/>
    <p:sldLayoutId id="2147483834" r:id="rId9"/>
    <p:sldLayoutId id="2147483835" r:id="rId10"/>
    <p:sldLayoutId id="214748383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A960F-3A9F-4F47-9475-76B6775DB75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8621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D4AF52-04D9-41E4-B6AA-2011A4E9B85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102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2026-2027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E5A8EA-3B95-465C-94BD-CBA17EC46BE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4477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7596336" y="4773703"/>
            <a:ext cx="1170000" cy="360000"/>
          </a:xfrm>
        </p:spPr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>
              <a:solidFill>
                <a:srgbClr val="00006D"/>
              </a:solidFill>
            </a:endParaRPr>
          </a:p>
        </p:txBody>
      </p:sp>
      <p:sp>
        <p:nvSpPr>
          <p:cNvPr id="10" name="Espace réservé du texte 5"/>
          <p:cNvSpPr txBox="1">
            <a:spLocks/>
          </p:cNvSpPr>
          <p:nvPr/>
        </p:nvSpPr>
        <p:spPr>
          <a:xfrm>
            <a:off x="971600" y="1131590"/>
            <a:ext cx="7704856" cy="272522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itchFamily="34" charset="0"/>
              <a:buNone/>
              <a:defRPr sz="105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2000" indent="-7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itchFamily="34" charset="0"/>
              <a:buChar char="•"/>
              <a:defRPr sz="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3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8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12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28000" indent="-72000" algn="l" defTabSz="914400" rtl="0" eaLnBrk="1" latinLnBrk="0" hangingPunct="1">
              <a:lnSpc>
                <a:spcPct val="100000"/>
              </a:lnSpc>
              <a:spcBef>
                <a:spcPts val="100"/>
              </a:spcBef>
              <a:spcAft>
                <a:spcPts val="100"/>
              </a:spcAft>
              <a:buSzPct val="100000"/>
              <a:buFont typeface="Arial" pitchFamily="34" charset="0"/>
              <a:buChar char="•"/>
              <a:defRPr sz="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378">
              <a:lnSpc>
                <a:spcPct val="90000"/>
              </a:lnSpc>
              <a:spcAft>
                <a:spcPts val="0"/>
              </a:spcAft>
            </a:pPr>
            <a:endParaRPr lang="fr-FR" sz="3250" b="1" cap="all" dirty="0">
              <a:solidFill>
                <a:srgbClr val="00006D"/>
              </a:solidFill>
              <a:latin typeface="Marianne" panose="02000000000000000000" pitchFamily="2" charset="0"/>
            </a:endParaRPr>
          </a:p>
          <a:p>
            <a:pPr lvl="0" defTabSz="914378">
              <a:lnSpc>
                <a:spcPct val="90000"/>
              </a:lnSpc>
              <a:spcAft>
                <a:spcPts val="0"/>
              </a:spcAft>
            </a:pPr>
            <a:r>
              <a:rPr lang="fr-FR" sz="3250" b="1" cap="all" dirty="0">
                <a:solidFill>
                  <a:srgbClr val="00006D"/>
                </a:solidFill>
                <a:latin typeface="Marianne" panose="02000000000000000000" pitchFamily="2" charset="0"/>
              </a:rPr>
              <a:t>Service en ligne orientation</a:t>
            </a:r>
          </a:p>
          <a:p>
            <a:pPr lvl="0" defTabSz="914378">
              <a:lnSpc>
                <a:spcPct val="90000"/>
              </a:lnSpc>
              <a:spcAft>
                <a:spcPts val="0"/>
              </a:spcAft>
            </a:pPr>
            <a:endParaRPr lang="fr-FR" sz="3250" b="1" cap="all" dirty="0">
              <a:solidFill>
                <a:srgbClr val="00006D"/>
              </a:solidFill>
              <a:latin typeface="Marianne" panose="02000000000000000000" pitchFamily="2" charset="0"/>
            </a:endParaRPr>
          </a:p>
          <a:p>
            <a:pPr marL="0" lvl="1" indent="0" defTabSz="914378">
              <a:spcBef>
                <a:spcPts val="500"/>
              </a:spcBef>
              <a:spcAft>
                <a:spcPts val="0"/>
              </a:spcAft>
              <a:buNone/>
            </a:pPr>
            <a:r>
              <a:rPr lang="fr-FR" sz="2800" b="1" dirty="0">
                <a:solidFill>
                  <a:srgbClr val="00006D"/>
                </a:solidFill>
                <a:latin typeface="Marianne" panose="02000000000000000000" pitchFamily="2" charset="0"/>
              </a:rPr>
              <a:t>Comment demander sa voie d’orientation après la 3</a:t>
            </a:r>
            <a:r>
              <a:rPr lang="fr-FR" sz="2800" b="1" baseline="30000" dirty="0">
                <a:solidFill>
                  <a:srgbClr val="00006D"/>
                </a:solidFill>
                <a:latin typeface="Marianne" panose="02000000000000000000" pitchFamily="2" charset="0"/>
              </a:rPr>
              <a:t>e</a:t>
            </a:r>
            <a:r>
              <a:rPr lang="fr-FR" sz="2800" b="1" dirty="0">
                <a:solidFill>
                  <a:srgbClr val="00006D"/>
                </a:solidFill>
                <a:latin typeface="Marianne" panose="02000000000000000000" pitchFamily="2" charset="0"/>
              </a:rPr>
              <a:t> ?</a:t>
            </a:r>
          </a:p>
          <a:p>
            <a:pPr marL="180000" lvl="1" indent="0">
              <a:buNone/>
            </a:pPr>
            <a:endParaRPr lang="fr-FR" sz="2800" b="1" i="1" dirty="0">
              <a:solidFill>
                <a:srgbClr val="00006D"/>
              </a:solidFill>
            </a:endParaRPr>
          </a:p>
          <a:p>
            <a:pPr marL="180000" lvl="1" indent="0">
              <a:buNone/>
            </a:pPr>
            <a:r>
              <a:rPr lang="fr-FR" sz="2800" b="1" i="1" dirty="0">
                <a:solidFill>
                  <a:srgbClr val="00006D"/>
                </a:solidFill>
              </a:rPr>
              <a:t>Dialogue avec le conseil de classe</a:t>
            </a:r>
          </a:p>
          <a:p>
            <a:pPr marL="180000" lvl="1" indent="0">
              <a:buNone/>
            </a:pPr>
            <a:endParaRPr lang="fr-FR" sz="2800" b="1" dirty="0">
              <a:solidFill>
                <a:srgbClr val="435997"/>
              </a:solidFill>
            </a:endParaRPr>
          </a:p>
          <a:p>
            <a:pPr lvl="1"/>
            <a:endParaRPr lang="fr-FR" sz="3200" b="1" baseline="300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81515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>
              <a:solidFill>
                <a:srgbClr val="00006D"/>
              </a:solidFill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1" y="874738"/>
            <a:ext cx="9143999" cy="3908762"/>
          </a:xfrm>
          <a:prstGeom prst="rect">
            <a:avLst/>
          </a:prstGeom>
          <a:solidFill>
            <a:srgbClr val="475E9F"/>
          </a:solidFill>
        </p:spPr>
        <p:txBody>
          <a:bodyPr wrap="square" rtlCol="0">
            <a:spAutoFit/>
          </a:bodyPr>
          <a:lstStyle/>
          <a:p>
            <a:endParaRPr lang="fr-FR" sz="3200" b="1" dirty="0">
              <a:solidFill>
                <a:schemeClr val="bg1"/>
              </a:solidFill>
            </a:endParaRPr>
          </a:p>
          <a:p>
            <a:r>
              <a:rPr lang="fr-FR" sz="3200" b="1" dirty="0">
                <a:solidFill>
                  <a:schemeClr val="bg1"/>
                </a:solidFill>
                <a:latin typeface="Marianne" panose="02000000000000000000" pitchFamily="2" charset="0"/>
              </a:rPr>
              <a:t>Connectez vous au service en ligne Orientation</a:t>
            </a:r>
          </a:p>
          <a:p>
            <a:endParaRPr lang="fr-FR" sz="32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r>
              <a:rPr lang="fr-FR" sz="2400" b="1" dirty="0">
                <a:solidFill>
                  <a:schemeClr val="bg1"/>
                </a:solidFill>
                <a:latin typeface="Marianne" panose="02000000000000000000" pitchFamily="2" charset="0"/>
              </a:rPr>
              <a:t>Compatible avec tous types de supports, tablettes,    smartphones, ordinateurs</a:t>
            </a:r>
          </a:p>
          <a:p>
            <a:endParaRPr lang="fr-FR" sz="24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r>
              <a:rPr lang="fr-FR" sz="2400" b="1" dirty="0">
                <a:solidFill>
                  <a:schemeClr val="bg1"/>
                </a:solidFill>
                <a:latin typeface="Marianne" panose="02000000000000000000" pitchFamily="2" charset="0"/>
              </a:rPr>
              <a:t>Accès avec l’adresse unique teleservices.education.gouv.fr</a:t>
            </a:r>
          </a:p>
          <a:p>
            <a:endParaRPr lang="fr-FR" sz="2400" b="1" dirty="0">
              <a:solidFill>
                <a:schemeClr val="bg1"/>
              </a:solidFill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64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>
              <a:solidFill>
                <a:srgbClr val="00006D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3648026"/>
            <a:ext cx="824444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19170">
              <a:lnSpc>
                <a:spcPct val="90000"/>
              </a:lnSpc>
              <a:spcBef>
                <a:spcPct val="0"/>
              </a:spcBef>
            </a:pPr>
            <a:r>
              <a:rPr lang="fr-FR" sz="16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Le compte du représentant légal vous permet de formuler vos choix et de prendre connaissance de l’avis du conseil de classe.</a:t>
            </a:r>
            <a:br>
              <a:rPr lang="fr-FR" sz="16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endParaRPr lang="fr-FR" sz="16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  <a:p>
            <a:pPr lvl="0" defTabSz="1219170">
              <a:lnSpc>
                <a:spcPct val="90000"/>
              </a:lnSpc>
              <a:spcBef>
                <a:spcPct val="0"/>
              </a:spcBef>
            </a:pPr>
            <a:r>
              <a:rPr lang="fr-FR" sz="16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Le compte de l’élève lui permet de lire ce que le représentant légal a complété.</a:t>
            </a: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12970" y="82283"/>
            <a:ext cx="37444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Connectez vous au service en ligne Orientation</a:t>
            </a:r>
            <a:endParaRPr lang="fr-FR" sz="1200" b="1" dirty="0">
              <a:solidFill>
                <a:srgbClr val="00006D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20CEA50-6CBA-F871-F4EF-2FA81220C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155" y="437654"/>
            <a:ext cx="6841845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705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4E29702-7F63-81C8-5F76-01E298894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390166"/>
            <a:ext cx="6120130" cy="436245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>
              <a:solidFill>
                <a:srgbClr val="00006D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12970" y="82283"/>
            <a:ext cx="37444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Connectez vous au service en ligne Orientation</a:t>
            </a:r>
            <a:endParaRPr lang="fr-FR" sz="1200" b="1" dirty="0">
              <a:solidFill>
                <a:srgbClr val="00006D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95536" y="2715766"/>
            <a:ext cx="417646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1219170">
              <a:lnSpc>
                <a:spcPct val="90000"/>
              </a:lnSpc>
              <a:spcBef>
                <a:spcPct val="0"/>
              </a:spcBef>
            </a:pPr>
            <a:r>
              <a:rPr lang="fr-FR" sz="16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Connectez vous à votre compte </a:t>
            </a:r>
            <a:r>
              <a:rPr lang="fr-FR" sz="1600" b="1" dirty="0" err="1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ÉduConnect</a:t>
            </a:r>
            <a:r>
              <a:rPr lang="fr-FR" sz="16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avec l’identifiant et le mot de passe transmis par le chef d’établissemen</a:t>
            </a: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t.</a:t>
            </a:r>
            <a:endParaRPr lang="fr-FR" sz="1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560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A2EA05C2-F151-F6D4-6BC4-B0717F746D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139500"/>
            <a:ext cx="4463118" cy="5004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>
              <a:solidFill>
                <a:srgbClr val="00006D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312970" y="82283"/>
            <a:ext cx="37444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Connectez vous au service en ligne Orientation</a:t>
            </a:r>
            <a:endParaRPr lang="fr-FR" sz="1200" b="1" dirty="0">
              <a:solidFill>
                <a:srgbClr val="00006D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498179" y="2035859"/>
            <a:ext cx="313816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6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Accédez aux services en ligne dans le menu Mes services.</a:t>
            </a:r>
            <a:endParaRPr lang="fr-FR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66766" y="891992"/>
            <a:ext cx="266014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600" b="1" dirty="0">
                <a:solidFill>
                  <a:srgbClr val="00006D"/>
                </a:solidFill>
                <a:latin typeface="Marianne" panose="02000000000000000000" pitchFamily="2" charset="0"/>
              </a:rPr>
              <a:t>Suivez l’étape pour demander une voie d’orientation après la 3</a:t>
            </a:r>
            <a:r>
              <a:rPr lang="fr-FR" sz="1600" b="1" baseline="30000" dirty="0">
                <a:solidFill>
                  <a:srgbClr val="00006D"/>
                </a:solidFill>
                <a:latin typeface="Marianne" panose="02000000000000000000" pitchFamily="2" charset="0"/>
              </a:rPr>
              <a:t>e</a:t>
            </a:r>
            <a:r>
              <a:rPr lang="fr-FR" sz="1600" b="1" dirty="0">
                <a:solidFill>
                  <a:srgbClr val="00006D"/>
                </a:solidFill>
                <a:latin typeface="Marianne" panose="02000000000000000000" pitchFamily="2" charset="0"/>
              </a:rPr>
              <a:t>.</a:t>
            </a:r>
            <a:endParaRPr lang="fr-FR" sz="1600" baseline="30000" dirty="0">
              <a:solidFill>
                <a:srgbClr val="0000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121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/>
          <p:nvPr/>
        </p:nvPicPr>
        <p:blipFill>
          <a:blip r:embed="rId2"/>
          <a:stretch>
            <a:fillRect/>
          </a:stretch>
        </p:blipFill>
        <p:spPr>
          <a:xfrm>
            <a:off x="1528866" y="823257"/>
            <a:ext cx="6120130" cy="3822065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>
              <a:solidFill>
                <a:srgbClr val="00006D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843808" y="2355724"/>
            <a:ext cx="6120680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6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À partir de la date indiquée par le chef d’établissement vous pourrez vous connecter au service Orientation. </a:t>
            </a:r>
            <a:endParaRPr lang="fr-FR" sz="1600" dirty="0"/>
          </a:p>
        </p:txBody>
      </p:sp>
      <p:sp>
        <p:nvSpPr>
          <p:cNvPr id="9" name="Rectangle 8"/>
          <p:cNvSpPr/>
          <p:nvPr/>
        </p:nvSpPr>
        <p:spPr>
          <a:xfrm>
            <a:off x="5312970" y="82283"/>
            <a:ext cx="37444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Connectez vous au service en ligne Orientation</a:t>
            </a:r>
            <a:endParaRPr lang="fr-FR" sz="1200" b="1" dirty="0">
              <a:solidFill>
                <a:srgbClr val="0000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2832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>
              <a:solidFill>
                <a:srgbClr val="00006D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" y="1101481"/>
            <a:ext cx="9143999" cy="3498394"/>
          </a:xfrm>
          <a:prstGeom prst="rect">
            <a:avLst/>
          </a:prstGeom>
          <a:solidFill>
            <a:srgbClr val="475E9F"/>
          </a:solidFill>
        </p:spPr>
        <p:txBody>
          <a:bodyPr wrap="square" rtlCol="0">
            <a:spAutoFit/>
          </a:bodyPr>
          <a:lstStyle/>
          <a:p>
            <a:endParaRPr lang="fr-FR" sz="3200" b="1" dirty="0">
              <a:solidFill>
                <a:schemeClr val="bg1"/>
              </a:solidFill>
            </a:endParaRPr>
          </a:p>
          <a:p>
            <a:endParaRPr lang="fr-FR" sz="3200" b="1" dirty="0">
              <a:solidFill>
                <a:schemeClr val="bg1"/>
              </a:solidFill>
            </a:endParaRPr>
          </a:p>
          <a:p>
            <a:r>
              <a:rPr lang="fr-FR" sz="3200" b="1" dirty="0">
                <a:solidFill>
                  <a:schemeClr val="bg1"/>
                </a:solidFill>
                <a:latin typeface="Marianne" panose="02000000000000000000" pitchFamily="2" charset="0"/>
              </a:rPr>
              <a:t>Suivez les étapes pour demander une voie d’orientation après la 3</a:t>
            </a:r>
            <a:r>
              <a:rPr lang="fr-FR" sz="3200" b="1" baseline="30000" dirty="0">
                <a:solidFill>
                  <a:schemeClr val="bg1"/>
                </a:solidFill>
                <a:latin typeface="Marianne" panose="02000000000000000000" pitchFamily="2" charset="0"/>
              </a:rPr>
              <a:t>e</a:t>
            </a:r>
          </a:p>
          <a:p>
            <a:endParaRPr lang="fr-FR" sz="3200" b="1" baseline="300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8142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>
              <a:solidFill>
                <a:srgbClr val="00006D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0" y="771550"/>
            <a:ext cx="4320480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Suivez ces étapes successives pour demander une voie d’orientation après la 3</a:t>
            </a:r>
            <a:r>
              <a:rPr lang="fr-FR" sz="1400" b="1" baseline="30000" dirty="0">
                <a:solidFill>
                  <a:srgbClr val="00006D"/>
                </a:solidFill>
                <a:latin typeface="Marianne" panose="02000000000000000000" pitchFamily="2" charset="0"/>
              </a:rPr>
              <a:t>e</a:t>
            </a:r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 :</a:t>
            </a: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endParaRPr lang="fr-FR" sz="1400" b="1" dirty="0">
              <a:solidFill>
                <a:srgbClr val="00006D"/>
              </a:solidFill>
              <a:latin typeface="Marianne" panose="02000000000000000000" pitchFamily="2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  <a:buClr>
                <a:srgbClr val="00006D"/>
              </a:buClr>
            </a:pPr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1. Choisir son orientation</a:t>
            </a:r>
          </a:p>
          <a:p>
            <a:pPr defTabSz="1219170">
              <a:lnSpc>
                <a:spcPct val="90000"/>
              </a:lnSpc>
              <a:spcBef>
                <a:spcPct val="0"/>
              </a:spcBef>
              <a:buClr>
                <a:srgbClr val="00006D"/>
              </a:buClr>
            </a:pPr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 </a:t>
            </a:r>
          </a:p>
          <a:p>
            <a:pPr defTabSz="1219170">
              <a:lnSpc>
                <a:spcPct val="90000"/>
              </a:lnSpc>
              <a:spcBef>
                <a:spcPct val="0"/>
              </a:spcBef>
              <a:buClr>
                <a:schemeClr val="bg2"/>
              </a:buClr>
            </a:pPr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2. Voir l’avis du conseil de classe</a:t>
            </a:r>
          </a:p>
          <a:p>
            <a:pPr defTabSz="1219170">
              <a:lnSpc>
                <a:spcPct val="90000"/>
              </a:lnSpc>
              <a:spcBef>
                <a:spcPct val="0"/>
              </a:spcBef>
              <a:buClr>
                <a:schemeClr val="bg2"/>
              </a:buClr>
            </a:pPr>
            <a:endParaRPr lang="fr-FR" sz="1400" b="1" dirty="0">
              <a:solidFill>
                <a:srgbClr val="00006D"/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  <a:cs typeface="Arial" panose="020B0604020202020204" pitchFamily="34" charset="0"/>
              </a:rPr>
              <a:t>Les boutons sont activés un par un en fonction de la progression du calendrier.</a:t>
            </a: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6660232" y="51470"/>
            <a:ext cx="24837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Suivez les étapes indiquées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A6F771E-8E9C-7C81-BBA4-71E290E0A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993" y="51470"/>
            <a:ext cx="3420517" cy="50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596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 dirty="0">
                <a:solidFill>
                  <a:srgbClr val="00006D"/>
                </a:solidFill>
              </a:rPr>
              <a:t>2026-2027</a:t>
            </a:r>
            <a:endParaRPr lang="fr-FR" cap="all" dirty="0"/>
          </a:p>
        </p:txBody>
      </p:sp>
      <p:sp>
        <p:nvSpPr>
          <p:cNvPr id="7" name="Rectangle 6"/>
          <p:cNvSpPr/>
          <p:nvPr/>
        </p:nvSpPr>
        <p:spPr>
          <a:xfrm>
            <a:off x="6660232" y="51470"/>
            <a:ext cx="24837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Suivez les étapes indiquées</a:t>
            </a:r>
          </a:p>
        </p:txBody>
      </p:sp>
      <p:sp>
        <p:nvSpPr>
          <p:cNvPr id="9" name="Titre 8"/>
          <p:cNvSpPr txBox="1">
            <a:spLocks/>
          </p:cNvSpPr>
          <p:nvPr/>
        </p:nvSpPr>
        <p:spPr bwMode="gray">
          <a:xfrm>
            <a:off x="422136" y="1059582"/>
            <a:ext cx="7776864" cy="3312368"/>
          </a:xfrm>
          <a:prstGeom prst="rect">
            <a:avLst/>
          </a:prstGeom>
          <a:noFill/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50" b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Suivez ces étapes pour demander une voie d’orientation après la 3</a:t>
            </a:r>
            <a:r>
              <a:rPr lang="fr-FR" sz="1800" baseline="300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e</a:t>
            </a:r>
            <a: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- Choisissez l’orientation</a:t>
            </a: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endParaRPr lang="fr-FR" sz="1800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  <a:p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Un seul des représentants légaux de l’élève peut faire la saisie des choix.</a:t>
            </a:r>
            <a:b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endParaRPr lang="fr-FR" sz="1400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  <a:p>
            <a: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Les choix sont envoyés automatiquement à l’établissement, puis le conseil de classe étudie vos choix et indique son avis.</a:t>
            </a:r>
            <a:br>
              <a:rPr lang="fr-FR" sz="14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- Prenez connaissance de l’avis du conseil de classe</a:t>
            </a:r>
          </a:p>
          <a:p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L’un ou l’autre des représentants légaux pourra voir l’avis du conseil de classe sur les voies d’orientation choisies.</a:t>
            </a: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r>
              <a:rPr lang="fr-FR" sz="1800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En cas de difficulté vous pouvez vous adresser à votre établissement.</a:t>
            </a:r>
          </a:p>
        </p:txBody>
      </p:sp>
    </p:spTree>
    <p:extLst>
      <p:ext uri="{BB962C8B-B14F-4D97-AF65-F5344CB8AC3E}">
        <p14:creationId xmlns:p14="http://schemas.microsoft.com/office/powerpoint/2010/main" val="1649042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>
              <a:solidFill>
                <a:srgbClr val="00006D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" y="1381692"/>
            <a:ext cx="9143999" cy="4278094"/>
          </a:xfrm>
          <a:prstGeom prst="rect">
            <a:avLst/>
          </a:prstGeom>
          <a:solidFill>
            <a:srgbClr val="475E9F"/>
          </a:solidFill>
        </p:spPr>
        <p:txBody>
          <a:bodyPr wrap="square" rtlCol="0">
            <a:spAutoFit/>
          </a:bodyPr>
          <a:lstStyle/>
          <a:p>
            <a:endParaRPr lang="fr-FR" sz="32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32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r>
              <a:rPr lang="fr-FR" sz="3200" b="1" dirty="0">
                <a:solidFill>
                  <a:schemeClr val="bg1"/>
                </a:solidFill>
                <a:latin typeface="Marianne" panose="02000000000000000000" pitchFamily="2" charset="0"/>
              </a:rPr>
              <a:t>Choisissez une voie d’orientation après la 3</a:t>
            </a:r>
            <a:r>
              <a:rPr lang="fr-FR" sz="3200" b="1" baseline="30000" dirty="0">
                <a:solidFill>
                  <a:schemeClr val="bg1"/>
                </a:solidFill>
                <a:latin typeface="Marianne" panose="02000000000000000000" pitchFamily="2" charset="0"/>
              </a:rPr>
              <a:t>e</a:t>
            </a:r>
            <a:endParaRPr lang="fr-FR" sz="32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r>
              <a:rPr lang="fr-FR" sz="3200" b="1" dirty="0">
                <a:solidFill>
                  <a:schemeClr val="bg1"/>
                </a:solidFill>
                <a:latin typeface="Marianne" panose="02000000000000000000" pitchFamily="2" charset="0"/>
              </a:rPr>
              <a:t> </a:t>
            </a:r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rgbClr val="435997"/>
              </a:solidFill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621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6AD9F0F-FFB4-C967-A716-D0D80079C7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6335" y="399724"/>
            <a:ext cx="6120130" cy="469265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/>
          </a:p>
        </p:txBody>
      </p:sp>
      <p:sp>
        <p:nvSpPr>
          <p:cNvPr id="7" name="Rectangle 6"/>
          <p:cNvSpPr/>
          <p:nvPr/>
        </p:nvSpPr>
        <p:spPr>
          <a:xfrm>
            <a:off x="5148064" y="51126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Choisissez une voie d’orientation après la 3</a:t>
            </a:r>
            <a:r>
              <a:rPr lang="fr-FR" sz="1200" b="1" baseline="30000" dirty="0">
                <a:solidFill>
                  <a:srgbClr val="00006D"/>
                </a:solidFill>
                <a:latin typeface="Marianne" panose="02000000000000000000" pitchFamily="2" charset="0"/>
              </a:rPr>
              <a:t>e</a:t>
            </a:r>
            <a:endParaRPr lang="fr-FR" sz="1200" b="1" dirty="0">
              <a:solidFill>
                <a:srgbClr val="00006D"/>
              </a:solidFill>
              <a:latin typeface="Marianne" panose="02000000000000000000" pitchFamily="2" charset="0"/>
            </a:endParaRPr>
          </a:p>
          <a:p>
            <a:endParaRPr lang="fr-FR" sz="1200" b="1" dirty="0">
              <a:solidFill>
                <a:srgbClr val="00006D"/>
              </a:solidFill>
              <a:latin typeface="Marianne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87008" y="1287947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4799218" y="699542"/>
            <a:ext cx="435699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5006400" y="1137013"/>
            <a:ext cx="435699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4" name="Rectangle 3"/>
          <p:cNvSpPr/>
          <p:nvPr/>
        </p:nvSpPr>
        <p:spPr>
          <a:xfrm>
            <a:off x="107504" y="2427734"/>
            <a:ext cx="3161360" cy="116955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La démarche pour choisir son orientation est présentée avec des conseils pour s’informer sur les établissements et les formations envisagées après la 3</a:t>
            </a:r>
            <a:r>
              <a:rPr lang="fr-FR" sz="1400" b="1" baseline="30000" dirty="0">
                <a:solidFill>
                  <a:srgbClr val="00006D"/>
                </a:solidFill>
                <a:latin typeface="Marianne" panose="02000000000000000000" pitchFamily="2" charset="0"/>
              </a:rPr>
              <a:t>e</a:t>
            </a:r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63513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FCB1B46-D6B2-FA78-D80E-5BEAB0F40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281958"/>
            <a:ext cx="6895413" cy="4680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/>
          </a:p>
        </p:txBody>
      </p:sp>
      <p:sp>
        <p:nvSpPr>
          <p:cNvPr id="7" name="Rectangle 6"/>
          <p:cNvSpPr/>
          <p:nvPr/>
        </p:nvSpPr>
        <p:spPr>
          <a:xfrm>
            <a:off x="5148064" y="51126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Choisissez une voie d’orientation après la 3</a:t>
            </a:r>
            <a:r>
              <a:rPr lang="fr-FR" sz="1200" b="1" baseline="30000" dirty="0">
                <a:solidFill>
                  <a:srgbClr val="00006D"/>
                </a:solidFill>
                <a:latin typeface="Marianne" panose="02000000000000000000" pitchFamily="2" charset="0"/>
              </a:rPr>
              <a:t>e</a:t>
            </a:r>
            <a:endParaRPr lang="fr-FR" sz="1200" b="1" dirty="0">
              <a:solidFill>
                <a:srgbClr val="00006D"/>
              </a:solidFill>
              <a:latin typeface="Marianne" panose="02000000000000000000" pitchFamily="2" charset="0"/>
            </a:endParaRPr>
          </a:p>
          <a:p>
            <a:endParaRPr lang="fr-FR" sz="1200" b="1" dirty="0">
              <a:solidFill>
                <a:srgbClr val="00006D"/>
              </a:solidFill>
              <a:latin typeface="Marianne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87008" y="1287947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4799218" y="699542"/>
            <a:ext cx="435699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5006400" y="1137013"/>
            <a:ext cx="435699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4" name="Rectangle 3"/>
          <p:cNvSpPr/>
          <p:nvPr/>
        </p:nvSpPr>
        <p:spPr>
          <a:xfrm>
            <a:off x="467544" y="3907435"/>
            <a:ext cx="3551459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Le bouton Ajouter un choix  ouvre une page qui permet la sélection d’une voie d’orientation, il est possible d’ajouter jusqu’à trois choix. </a:t>
            </a:r>
          </a:p>
        </p:txBody>
      </p:sp>
    </p:spTree>
    <p:extLst>
      <p:ext uri="{BB962C8B-B14F-4D97-AF65-F5344CB8AC3E}">
        <p14:creationId xmlns:p14="http://schemas.microsoft.com/office/powerpoint/2010/main" val="2834010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/>
          </a:p>
        </p:txBody>
      </p:sp>
      <p:sp>
        <p:nvSpPr>
          <p:cNvPr id="7" name="Rectangle 6"/>
          <p:cNvSpPr/>
          <p:nvPr/>
        </p:nvSpPr>
        <p:spPr>
          <a:xfrm>
            <a:off x="5618976" y="119013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Choisissez une voie d’orientation après la 3</a:t>
            </a:r>
            <a:r>
              <a:rPr lang="fr-FR" sz="1200" b="1" baseline="30000" dirty="0">
                <a:solidFill>
                  <a:srgbClr val="00006D"/>
                </a:solidFill>
                <a:latin typeface="Marianne" panose="02000000000000000000" pitchFamily="2" charset="0"/>
              </a:rPr>
              <a:t>e</a:t>
            </a:r>
            <a:endParaRPr lang="fr-FR" sz="1200" b="1" dirty="0">
              <a:solidFill>
                <a:srgbClr val="00006D"/>
              </a:solidFill>
              <a:latin typeface="Marianne" panose="02000000000000000000" pitchFamily="2" charset="0"/>
            </a:endParaRPr>
          </a:p>
          <a:p>
            <a:endParaRPr lang="fr-FR" sz="1200" b="1" dirty="0">
              <a:solidFill>
                <a:srgbClr val="00006D"/>
              </a:solidFill>
              <a:latin typeface="Marianne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87008" y="1287947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5006400" y="1137013"/>
            <a:ext cx="435699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4" name="Rectangle 3"/>
          <p:cNvSpPr/>
          <p:nvPr/>
        </p:nvSpPr>
        <p:spPr>
          <a:xfrm>
            <a:off x="5362236" y="1524507"/>
            <a:ext cx="364532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La sélection d’une voie se fait dans l’ordre de préférence.</a:t>
            </a:r>
          </a:p>
          <a:p>
            <a:endParaRPr lang="fr-FR" sz="1400" b="1" dirty="0">
              <a:solidFill>
                <a:srgbClr val="00006D"/>
              </a:solidFill>
              <a:latin typeface="Marianne" panose="02000000000000000000" pitchFamily="2" charset="0"/>
            </a:endParaRPr>
          </a:p>
          <a:p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Les choix peuvent être modifiés jusqu’à la fermeture du service en ligne Orientation à la date indiquée par le chef d’établissement.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F4BAB4F-568B-428B-C10C-F328ED7EA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3406" y="249750"/>
            <a:ext cx="4346178" cy="46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2525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5534661-9DDD-006E-10A8-2EB921B2E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84" y="463500"/>
            <a:ext cx="5626116" cy="4500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/>
          </a:p>
        </p:txBody>
      </p:sp>
      <p:sp>
        <p:nvSpPr>
          <p:cNvPr id="7" name="Rectangle 6"/>
          <p:cNvSpPr/>
          <p:nvPr/>
        </p:nvSpPr>
        <p:spPr>
          <a:xfrm>
            <a:off x="5618976" y="119013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Choisissez une voie d’orientation après la 3</a:t>
            </a:r>
            <a:r>
              <a:rPr lang="fr-FR" sz="1200" b="1" baseline="30000" dirty="0">
                <a:solidFill>
                  <a:srgbClr val="00006D"/>
                </a:solidFill>
                <a:latin typeface="Marianne" panose="02000000000000000000" pitchFamily="2" charset="0"/>
              </a:rPr>
              <a:t>e</a:t>
            </a:r>
            <a:endParaRPr lang="fr-FR" sz="1200" b="1" dirty="0">
              <a:solidFill>
                <a:srgbClr val="00006D"/>
              </a:solidFill>
              <a:latin typeface="Marianne" panose="02000000000000000000" pitchFamily="2" charset="0"/>
            </a:endParaRPr>
          </a:p>
          <a:p>
            <a:endParaRPr lang="fr-FR" sz="1200" b="1" dirty="0">
              <a:solidFill>
                <a:srgbClr val="00006D"/>
              </a:solidFill>
              <a:latin typeface="Marianne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87008" y="1287947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5006400" y="1137013"/>
            <a:ext cx="435699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4" name="Rectangle 3"/>
          <p:cNvSpPr/>
          <p:nvPr/>
        </p:nvSpPr>
        <p:spPr>
          <a:xfrm>
            <a:off x="107504" y="3075806"/>
            <a:ext cx="3312368" cy="73866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rgbClr val="00006D"/>
                </a:solidFill>
                <a:latin typeface="Marianne" panose="02000000000000000000" pitchFamily="2" charset="0"/>
              </a:rPr>
              <a:t>Les choix enregistrés sont envoyés automatiquement à l’établissement pour le conseil de classe.</a:t>
            </a:r>
          </a:p>
        </p:txBody>
      </p:sp>
    </p:spTree>
    <p:extLst>
      <p:ext uri="{BB962C8B-B14F-4D97-AF65-F5344CB8AC3E}">
        <p14:creationId xmlns:p14="http://schemas.microsoft.com/office/powerpoint/2010/main" val="83663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2E44AE6-EFBF-AD64-A306-723E99BBA8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2354" y="467502"/>
            <a:ext cx="4698360" cy="4464000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/>
          </a:p>
        </p:txBody>
      </p:sp>
      <p:sp>
        <p:nvSpPr>
          <p:cNvPr id="7" name="Rectangle 6"/>
          <p:cNvSpPr/>
          <p:nvPr/>
        </p:nvSpPr>
        <p:spPr>
          <a:xfrm>
            <a:off x="5618976" y="119013"/>
            <a:ext cx="37444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Choisissez une voie d’orientation après la 3</a:t>
            </a:r>
            <a:r>
              <a:rPr lang="fr-FR" sz="1200" b="1" baseline="30000" dirty="0">
                <a:solidFill>
                  <a:srgbClr val="00006D"/>
                </a:solidFill>
                <a:latin typeface="Marianne" panose="02000000000000000000" pitchFamily="2" charset="0"/>
              </a:rPr>
              <a:t>e</a:t>
            </a:r>
            <a:endParaRPr lang="fr-FR" sz="1200" b="1" dirty="0">
              <a:solidFill>
                <a:srgbClr val="00006D"/>
              </a:solidFill>
              <a:latin typeface="Marianne" panose="02000000000000000000" pitchFamily="2" charset="0"/>
            </a:endParaRPr>
          </a:p>
          <a:p>
            <a:endParaRPr lang="fr-FR" sz="1200" b="1" dirty="0">
              <a:solidFill>
                <a:srgbClr val="00006D"/>
              </a:solidFill>
              <a:latin typeface="Marianne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87008" y="1287947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5006400" y="1137013"/>
            <a:ext cx="435699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3" name="Rectangle 12"/>
          <p:cNvSpPr/>
          <p:nvPr/>
        </p:nvSpPr>
        <p:spPr>
          <a:xfrm>
            <a:off x="467544" y="2020275"/>
            <a:ext cx="3312368" cy="2520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Un courriel avec le récapitulatif des choix est transmis à chaque représentant légal. </a:t>
            </a:r>
          </a:p>
          <a:p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  <a:p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Les choix peuvent être modifiés jusqu’à la fermeture du service. </a:t>
            </a:r>
          </a:p>
        </p:txBody>
      </p:sp>
    </p:spTree>
    <p:extLst>
      <p:ext uri="{BB962C8B-B14F-4D97-AF65-F5344CB8AC3E}">
        <p14:creationId xmlns:p14="http://schemas.microsoft.com/office/powerpoint/2010/main" val="1663070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>
              <a:solidFill>
                <a:srgbClr val="00006D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" y="1032158"/>
            <a:ext cx="9143999" cy="3662541"/>
          </a:xfrm>
          <a:prstGeom prst="rect">
            <a:avLst/>
          </a:prstGeom>
          <a:solidFill>
            <a:srgbClr val="475E9F"/>
          </a:solidFill>
        </p:spPr>
        <p:txBody>
          <a:bodyPr wrap="square" rtlCol="0">
            <a:spAutoFit/>
          </a:bodyPr>
          <a:lstStyle/>
          <a:p>
            <a:endParaRPr lang="fr-FR" sz="32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32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3200" b="1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r>
              <a:rPr lang="fr-FR" sz="3200" b="1" dirty="0">
                <a:solidFill>
                  <a:schemeClr val="bg1"/>
                </a:solidFill>
                <a:latin typeface="Marianne" panose="02000000000000000000" pitchFamily="2" charset="0"/>
              </a:rPr>
              <a:t>Prenez connaissance de l’avis du conseil de classe</a:t>
            </a:r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  <a:latin typeface="Marianne" panose="02000000000000000000" pitchFamily="2" charset="0"/>
            </a:endParaRPr>
          </a:p>
          <a:p>
            <a:endParaRPr lang="fr-FR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9512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B9A83A1-7629-7BFA-11B4-18EDFC509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745154"/>
            <a:ext cx="6120130" cy="3834765"/>
          </a:xfrm>
          <a:prstGeom prst="rect">
            <a:avLst/>
          </a:prstGeom>
        </p:spPr>
      </p:pic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/>
          </a:p>
        </p:txBody>
      </p:sp>
      <p:sp>
        <p:nvSpPr>
          <p:cNvPr id="7" name="Rectangle 6"/>
          <p:cNvSpPr/>
          <p:nvPr/>
        </p:nvSpPr>
        <p:spPr>
          <a:xfrm>
            <a:off x="4787008" y="119013"/>
            <a:ext cx="45763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Prenez connaissance de l’avis du conseil de classe </a:t>
            </a:r>
          </a:p>
        </p:txBody>
      </p:sp>
      <p:sp>
        <p:nvSpPr>
          <p:cNvPr id="8" name="Rectangle 7"/>
          <p:cNvSpPr/>
          <p:nvPr/>
        </p:nvSpPr>
        <p:spPr>
          <a:xfrm>
            <a:off x="4787008" y="1287947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5006400" y="1137013"/>
            <a:ext cx="435699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5" name="Rectangle 14"/>
          <p:cNvSpPr/>
          <p:nvPr/>
        </p:nvSpPr>
        <p:spPr>
          <a:xfrm>
            <a:off x="67977" y="2662537"/>
            <a:ext cx="28872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L’un ou l’autre des représentants légaux peut voir l’avis du conseil de classe.</a:t>
            </a:r>
          </a:p>
          <a:p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911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r>
              <a:rPr lang="fr-FR" cap="all">
                <a:solidFill>
                  <a:srgbClr val="00006D"/>
                </a:solidFill>
              </a:rPr>
              <a:t>2026-2027</a:t>
            </a:r>
            <a:endParaRPr lang="fr-FR" cap="all" dirty="0"/>
          </a:p>
        </p:txBody>
      </p:sp>
      <p:sp>
        <p:nvSpPr>
          <p:cNvPr id="7" name="Rectangle 6"/>
          <p:cNvSpPr/>
          <p:nvPr/>
        </p:nvSpPr>
        <p:spPr>
          <a:xfrm>
            <a:off x="4787008" y="119013"/>
            <a:ext cx="457638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200" b="1" dirty="0">
                <a:solidFill>
                  <a:srgbClr val="00006D"/>
                </a:solidFill>
                <a:latin typeface="Marianne" panose="02000000000000000000" pitchFamily="2" charset="0"/>
              </a:rPr>
              <a:t>Prenez connaissance de l’avis du conseil de classe </a:t>
            </a:r>
          </a:p>
        </p:txBody>
      </p:sp>
      <p:sp>
        <p:nvSpPr>
          <p:cNvPr id="8" name="Rectangle 7"/>
          <p:cNvSpPr/>
          <p:nvPr/>
        </p:nvSpPr>
        <p:spPr>
          <a:xfrm>
            <a:off x="4787008" y="1287947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5006400" y="1137013"/>
            <a:ext cx="4356992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  <a:cs typeface="Arial" panose="020B0604020202020204" pitchFamily="34" charset="0"/>
            </a:endParaRPr>
          </a:p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4799218" y="699542"/>
            <a:ext cx="4356992" cy="674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170">
              <a:lnSpc>
                <a:spcPct val="90000"/>
              </a:lnSpc>
              <a:spcBef>
                <a:spcPct val="0"/>
              </a:spcBef>
            </a:pPr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 </a:t>
            </a:r>
            <a:b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</a:br>
            <a:br>
              <a:rPr lang="fr-FR" sz="1400" b="1" dirty="0">
                <a:solidFill>
                  <a:srgbClr val="31849B"/>
                </a:solidFill>
                <a:latin typeface="Marianne" panose="02000000000000000000" pitchFamily="2" charset="0"/>
              </a:rPr>
            </a:br>
            <a:endParaRPr lang="fr-FR" sz="14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860AB69-9941-3D3D-9F0F-3BA82AED4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7208" y="396012"/>
            <a:ext cx="4551792" cy="47160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467544" y="2571750"/>
            <a:ext cx="3616238" cy="160043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Indiquez au conseil de classe que vous avez bien pris connaissance de son avis et recommandation.</a:t>
            </a:r>
          </a:p>
          <a:p>
            <a:endParaRPr lang="fr-FR" sz="1400" b="1" dirty="0">
              <a:solidFill>
                <a:schemeClr val="tx2">
                  <a:lumMod val="75000"/>
                </a:schemeClr>
              </a:solidFill>
              <a:latin typeface="Marianne" panose="02000000000000000000" pitchFamily="2" charset="0"/>
            </a:endParaRPr>
          </a:p>
          <a:p>
            <a:r>
              <a:rPr lang="fr-FR" sz="1400" b="1" dirty="0">
                <a:solidFill>
                  <a:schemeClr val="tx2">
                    <a:lumMod val="75000"/>
                  </a:schemeClr>
                </a:solidFill>
                <a:latin typeface="Marianne" panose="02000000000000000000" pitchFamily="2" charset="0"/>
              </a:rPr>
              <a:t>Si vous souhaitez discuter de cet avis provisoire, prenez contact avec le professeur principal.</a:t>
            </a:r>
          </a:p>
        </p:txBody>
      </p:sp>
    </p:spTree>
    <p:extLst>
      <p:ext uri="{BB962C8B-B14F-4D97-AF65-F5344CB8AC3E}">
        <p14:creationId xmlns:p14="http://schemas.microsoft.com/office/powerpoint/2010/main" val="254885118"/>
      </p:ext>
    </p:extLst>
  </p:cSld>
  <p:clrMapOvr>
    <a:masterClrMapping/>
  </p:clrMapOvr>
</p:sld>
</file>

<file path=ppt/theme/theme1.xml><?xml version="1.0" encoding="utf-8"?>
<a:theme xmlns:a="http://schemas.openxmlformats.org/drawingml/2006/main" name="MINISTÈRIEL">
  <a:themeElements>
    <a:clrScheme name="GOUVERNEMENT PPT">
      <a:dk1>
        <a:srgbClr val="000000"/>
      </a:dk1>
      <a:lt1>
        <a:srgbClr val="FFFFFF"/>
      </a:lt1>
      <a:dk2>
        <a:srgbClr val="000091"/>
      </a:dk2>
      <a:lt2>
        <a:srgbClr val="E1000F"/>
      </a:lt2>
      <a:accent1>
        <a:srgbClr val="005841"/>
      </a:accent1>
      <a:accent2>
        <a:srgbClr val="21215A"/>
      </a:accent2>
      <a:accent3>
        <a:srgbClr val="FFD500"/>
      </a:accent3>
      <a:accent4>
        <a:srgbClr val="EA5433"/>
      </a:accent4>
      <a:accent5>
        <a:srgbClr val="8C2237"/>
      </a:accent5>
      <a:accent6>
        <a:srgbClr val="49311F"/>
      </a:accent6>
      <a:hlink>
        <a:srgbClr val="000000"/>
      </a:hlink>
      <a:folHlink>
        <a:srgbClr val="000000"/>
      </a:folHlink>
    </a:clrScheme>
    <a:fontScheme name="Personnalisé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inisteriel_marianne" id="{5F0B8B09-9A99-4083-B883-79F2388C6E1D}" vid="{F8005780-5DEF-4BE0-805B-EA49FB1EABC6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711CBDF24E87429AD9C0273156F54A" ma:contentTypeVersion="1" ma:contentTypeDescription="Crée un document." ma:contentTypeScope="" ma:versionID="2e7c5aa9ef5d81659d4bf2e92a6f29ee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e407a0f58931eb9b8f607584e4edce49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Date de début de planification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Date de fin de planification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4D416C5A-7AEB-4464-B116-D5E8F5627C9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D5A41BC-8BF4-4C98-B546-0CA0C6D7D4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4B279A5-87A2-445D-95C3-916EB9C5F0E3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MINISTÈRIEL</Template>
  <TotalTime>1366</TotalTime>
  <Words>673</Words>
  <Application>Microsoft Office PowerPoint</Application>
  <PresentationFormat>Affichage à l'écran (16:9)</PresentationFormat>
  <Paragraphs>132</Paragraphs>
  <Slides>18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Marianne</vt:lpstr>
      <vt:lpstr>MINISTÈRIEL</vt:lpstr>
      <vt:lpstr>1_Conception personnalisée</vt:lpstr>
      <vt:lpstr>3_Conception personnalisée</vt:lpstr>
      <vt:lpstr>Conception personnalisée</vt:lpstr>
      <vt:lpstr>2_Conception personnalisée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Manager>Client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Client</dc:subject>
  <dc:creator>Microsoft Office User</dc:creator>
  <cp:lastModifiedBy>GERALDINE DEMONT</cp:lastModifiedBy>
  <cp:revision>120</cp:revision>
  <dcterms:created xsi:type="dcterms:W3CDTF">2020-03-05T15:21:24Z</dcterms:created>
  <dcterms:modified xsi:type="dcterms:W3CDTF">2026-10-20T06:55:47Z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0x010100AA711CBDF24E87429AD9C0273156F54A</vt:lpwstr>
  </property>
</Properties>
</file>